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4BED1F"/>
    <a:srgbClr val="F05E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43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45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068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18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999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393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65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71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5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05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55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AE264-7C84-4B93-B90C-BEE1B313F84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1F8DA-A222-4AB7-924C-94FF91EB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06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470025"/>
          </a:xfrm>
        </p:spPr>
        <p:txBody>
          <a:bodyPr>
            <a:noAutofit/>
          </a:bodyPr>
          <a:lstStyle/>
          <a:p>
            <a:r>
              <a:rPr lang="en-GB" sz="80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My</a:t>
            </a:r>
            <a:br>
              <a:rPr lang="en-GB" sz="80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</a:br>
            <a:r>
              <a:rPr lang="en-GB" sz="80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 New Year’s Resolution</a:t>
            </a:r>
            <a:endParaRPr lang="en-GB" sz="8000" b="1" dirty="0">
              <a:effectLst>
                <a:glow rad="1206500">
                  <a:srgbClr val="FFFF00"/>
                </a:glow>
              </a:effectLst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10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8366" y="217623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72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We Are Learning To:</a:t>
            </a:r>
            <a:endParaRPr lang="en-GB" sz="72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3284984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72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What I’m Looking For:</a:t>
            </a:r>
            <a:endParaRPr lang="en-GB" sz="72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0537" y="1448223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effectLst>
                  <a:glow rad="1206500">
                    <a:srgbClr val="FFC000"/>
                  </a:glow>
                </a:effectLst>
                <a:latin typeface="Comic Sans MS" pitchFamily="66" charset="0"/>
              </a:rPr>
              <a:t>Use reflective practice to write about </a:t>
            </a:r>
            <a:r>
              <a:rPr lang="en-GB" sz="2800" dirty="0" smtClean="0">
                <a:effectLst>
                  <a:glow rad="1206500">
                    <a:srgbClr val="FFC000"/>
                  </a:glow>
                </a:effectLst>
                <a:latin typeface="Comic Sans MS" pitchFamily="66" charset="0"/>
              </a:rPr>
              <a:t>our past </a:t>
            </a:r>
            <a:r>
              <a:rPr lang="en-GB" sz="2800" dirty="0" smtClean="0">
                <a:effectLst>
                  <a:glow rad="1206500">
                    <a:srgbClr val="FFC000"/>
                  </a:glow>
                </a:effectLst>
                <a:latin typeface="Comic Sans MS" pitchFamily="66" charset="0"/>
              </a:rPr>
              <a:t>year, and decide on New Year’s Resolutions.</a:t>
            </a:r>
            <a:endParaRPr lang="en-GB" sz="2800" dirty="0">
              <a:effectLst>
                <a:glow rad="1206500">
                  <a:srgbClr val="FFC000"/>
                </a:glow>
              </a:effectLst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528" y="4804590"/>
            <a:ext cx="8424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effectLst>
                  <a:glow rad="1206500">
                    <a:srgbClr val="FFC000"/>
                  </a:glow>
                </a:effectLst>
                <a:latin typeface="Comic Sans MS" pitchFamily="66" charset="0"/>
              </a:rPr>
              <a:t>Being honest in your answers  –  there is no point in reflecting on things which didn’t happen!</a:t>
            </a:r>
          </a:p>
          <a:p>
            <a:endParaRPr lang="en-GB" sz="2800" dirty="0" smtClean="0">
              <a:effectLst>
                <a:glow rad="1206500">
                  <a:srgbClr val="FFC000"/>
                </a:glow>
              </a:effectLst>
              <a:latin typeface="Comic Sans MS" pitchFamily="66" charset="0"/>
            </a:endParaRPr>
          </a:p>
          <a:p>
            <a:r>
              <a:rPr lang="en-GB" sz="2800" dirty="0" smtClean="0">
                <a:effectLst>
                  <a:glow rad="1206500">
                    <a:srgbClr val="FFC000"/>
                  </a:glow>
                </a:effectLst>
                <a:latin typeface="Comic Sans MS" pitchFamily="66" charset="0"/>
              </a:rPr>
              <a:t>Supporting your answers with reasons.</a:t>
            </a:r>
          </a:p>
          <a:p>
            <a:endParaRPr lang="en-GB" sz="2800" dirty="0">
              <a:effectLst>
                <a:glow rad="1206500">
                  <a:srgbClr val="FFC000"/>
                </a:glo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27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17623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How do we reflect?</a:t>
            </a:r>
            <a:endParaRPr lang="en-GB" sz="54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07029" y="192262"/>
            <a:ext cx="4410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effectLst>
                  <a:glow rad="1206500">
                    <a:srgbClr val="F05EAA"/>
                  </a:glow>
                </a:effectLst>
                <a:latin typeface="Comic Sans MS" pitchFamily="66" charset="0"/>
              </a:rPr>
              <a:t>1</a:t>
            </a:r>
            <a:endParaRPr lang="en-GB" sz="4400" dirty="0">
              <a:effectLst>
                <a:glow rad="1206500">
                  <a:srgbClr val="F05EAA"/>
                </a:glow>
              </a:effectLst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520" y="1685978"/>
            <a:ext cx="91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First  we  </a:t>
            </a:r>
            <a:r>
              <a:rPr lang="en-GB" sz="4400" b="1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remember</a:t>
            </a:r>
            <a:r>
              <a:rPr lang="en-GB" sz="4400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8" name="7-Point Star 7"/>
          <p:cNvSpPr/>
          <p:nvPr/>
        </p:nvSpPr>
        <p:spPr>
          <a:xfrm>
            <a:off x="457316" y="2924944"/>
            <a:ext cx="3433255" cy="3384376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Think of the things you have experienced this year.</a:t>
            </a:r>
            <a:endParaRPr lang="en-GB" sz="2000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0" name="7-Point Star 9"/>
          <p:cNvSpPr/>
          <p:nvPr/>
        </p:nvSpPr>
        <p:spPr>
          <a:xfrm>
            <a:off x="5306809" y="2924944"/>
            <a:ext cx="3541283" cy="3384376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Think of how you felt about the things that happened.</a:t>
            </a:r>
            <a:endParaRPr lang="en-GB" sz="2000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587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17623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How do we reflect?</a:t>
            </a:r>
            <a:endParaRPr lang="en-GB" sz="54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53691" y="220505"/>
            <a:ext cx="4410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effectLst>
                  <a:glow rad="1206500">
                    <a:srgbClr val="00B0F0"/>
                  </a:glow>
                </a:effectLst>
                <a:latin typeface="Comic Sans MS" pitchFamily="66" charset="0"/>
              </a:rPr>
              <a:t>2</a:t>
            </a:r>
            <a:endParaRPr lang="en-GB" sz="4400" dirty="0">
              <a:effectLst>
                <a:glow rad="1206500">
                  <a:srgbClr val="00B0F0"/>
                </a:glow>
              </a:effectLst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176" y="1772816"/>
            <a:ext cx="9116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effectLst>
                  <a:glow rad="1384300">
                    <a:srgbClr val="CC00CC"/>
                  </a:glow>
                </a:effectLst>
                <a:latin typeface="Comic Sans MS" pitchFamily="66" charset="0"/>
              </a:rPr>
              <a:t>Next  we  </a:t>
            </a:r>
            <a:r>
              <a:rPr lang="en-GB" sz="4400" b="1" dirty="0" smtClean="0">
                <a:effectLst>
                  <a:glow rad="1384300">
                    <a:srgbClr val="CC00CC"/>
                  </a:glow>
                </a:effectLst>
                <a:latin typeface="Comic Sans MS" pitchFamily="66" charset="0"/>
              </a:rPr>
              <a:t>evaluate.</a:t>
            </a:r>
          </a:p>
          <a:p>
            <a:pPr algn="ctr"/>
            <a:r>
              <a:rPr lang="en-GB" sz="3200" dirty="0" smtClean="0">
                <a:effectLst>
                  <a:glow rad="1016000">
                    <a:srgbClr val="CC00CC"/>
                  </a:glow>
                </a:effectLst>
                <a:latin typeface="Comic Sans MS" pitchFamily="66" charset="0"/>
              </a:rPr>
              <a:t>This means comparing the good and the bad things about this year.</a:t>
            </a:r>
          </a:p>
        </p:txBody>
      </p:sp>
      <p:sp>
        <p:nvSpPr>
          <p:cNvPr id="8" name="7-Point Star 7"/>
          <p:cNvSpPr/>
          <p:nvPr/>
        </p:nvSpPr>
        <p:spPr>
          <a:xfrm>
            <a:off x="897569" y="3429000"/>
            <a:ext cx="3055832" cy="295232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What was good about this year?</a:t>
            </a:r>
            <a:endParaRPr lang="en-GB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7-Point Star 6"/>
          <p:cNvSpPr/>
          <p:nvPr/>
        </p:nvSpPr>
        <p:spPr>
          <a:xfrm>
            <a:off x="5397859" y="3527142"/>
            <a:ext cx="3055832" cy="295232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What was bad about the year? Be specific to you</a:t>
            </a:r>
            <a:endParaRPr lang="en-GB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26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17623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How do we reflect?</a:t>
            </a:r>
            <a:endParaRPr lang="en-GB" sz="54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53691" y="220505"/>
            <a:ext cx="4410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effectLst>
                  <a:glow rad="1206500">
                    <a:srgbClr val="FF0000"/>
                  </a:glow>
                </a:effectLst>
                <a:latin typeface="Comic Sans MS" pitchFamily="66" charset="0"/>
              </a:rPr>
              <a:t>3</a:t>
            </a:r>
            <a:endParaRPr lang="en-GB" sz="4400" dirty="0">
              <a:effectLst>
                <a:glow rad="1206500">
                  <a:srgbClr val="FF0000"/>
                </a:glow>
              </a:effectLst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176" y="1556792"/>
            <a:ext cx="9116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Next  we  </a:t>
            </a:r>
            <a:r>
              <a:rPr lang="en-GB" sz="4400" b="1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analyse.</a:t>
            </a:r>
          </a:p>
          <a:p>
            <a:pPr algn="ctr"/>
            <a:r>
              <a:rPr lang="en-GB" sz="3200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This means thinking about what we could have done differently.</a:t>
            </a:r>
          </a:p>
        </p:txBody>
      </p:sp>
      <p:sp>
        <p:nvSpPr>
          <p:cNvPr id="8" name="7-Point Star 7"/>
          <p:cNvSpPr/>
          <p:nvPr/>
        </p:nvSpPr>
        <p:spPr>
          <a:xfrm>
            <a:off x="755576" y="3326143"/>
            <a:ext cx="3312368" cy="295232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Are </a:t>
            </a:r>
            <a:r>
              <a:rPr lang="en-GB" sz="1600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there any situations or events you would change</a:t>
            </a:r>
            <a:r>
              <a:rPr lang="en-GB" sz="1600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? (only choose things you could influence)</a:t>
            </a:r>
            <a:endParaRPr lang="en-GB" sz="1600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7-Point Star 6"/>
          <p:cNvSpPr/>
          <p:nvPr/>
        </p:nvSpPr>
        <p:spPr>
          <a:xfrm>
            <a:off x="5292080" y="3311118"/>
            <a:ext cx="3055832" cy="295232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How would you change them and why?</a:t>
            </a:r>
            <a:endParaRPr lang="en-GB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85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17623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How do we reflect?</a:t>
            </a:r>
            <a:endParaRPr lang="en-GB" sz="54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53691" y="220505"/>
            <a:ext cx="4410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effectLst>
                  <a:glow rad="1206500">
                    <a:srgbClr val="7030A0"/>
                  </a:glow>
                </a:effectLst>
                <a:latin typeface="Comic Sans MS" pitchFamily="66" charset="0"/>
              </a:rPr>
              <a:t>4</a:t>
            </a:r>
            <a:endParaRPr lang="en-GB" sz="4400" dirty="0">
              <a:effectLst>
                <a:glow rad="1206500">
                  <a:srgbClr val="7030A0"/>
                </a:glow>
              </a:effectLst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1517289"/>
            <a:ext cx="91168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Finally, we  make an </a:t>
            </a:r>
            <a:r>
              <a:rPr lang="en-GB" sz="4400" b="1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action plan.</a:t>
            </a:r>
          </a:p>
          <a:p>
            <a:pPr algn="ctr"/>
            <a:r>
              <a:rPr lang="en-GB" sz="3200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This means deciding what to do differently next time. </a:t>
            </a:r>
          </a:p>
          <a:p>
            <a:pPr algn="ctr"/>
            <a:endParaRPr lang="en-GB" sz="3200" dirty="0" smtClean="0">
              <a:effectLst>
                <a:glow rad="723900">
                  <a:schemeClr val="bg1"/>
                </a:glow>
              </a:effectLst>
              <a:latin typeface="Comic Sans MS" pitchFamily="66" charset="0"/>
            </a:endParaRPr>
          </a:p>
          <a:p>
            <a:pPr algn="ctr"/>
            <a:r>
              <a:rPr lang="en-GB" sz="2400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This could be starting something new, or improving something already in your life.</a:t>
            </a:r>
          </a:p>
          <a:p>
            <a:pPr algn="ctr"/>
            <a:endParaRPr lang="en-GB" sz="3200" dirty="0">
              <a:effectLst>
                <a:glow rad="723900">
                  <a:schemeClr val="bg1"/>
                </a:glow>
              </a:effectLst>
              <a:latin typeface="Comic Sans MS" pitchFamily="66" charset="0"/>
            </a:endParaRPr>
          </a:p>
          <a:p>
            <a:pPr algn="ctr"/>
            <a:r>
              <a:rPr lang="en-GB" sz="3200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This is the same as a New Year’s Resolution !</a:t>
            </a:r>
          </a:p>
        </p:txBody>
      </p:sp>
      <p:sp>
        <p:nvSpPr>
          <p:cNvPr id="8" name="7-Point Star 7"/>
          <p:cNvSpPr/>
          <p:nvPr/>
        </p:nvSpPr>
        <p:spPr>
          <a:xfrm>
            <a:off x="1605" y="5487607"/>
            <a:ext cx="1437602" cy="1355393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 pitchFamily="66" charset="0"/>
              </a:rPr>
              <a:t>Stop biting my nails</a:t>
            </a:r>
            <a:endParaRPr lang="en-GB" sz="16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9" name="7-Point Star 8"/>
          <p:cNvSpPr/>
          <p:nvPr/>
        </p:nvSpPr>
        <p:spPr>
          <a:xfrm>
            <a:off x="1439207" y="5469546"/>
            <a:ext cx="1368152" cy="1370020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 pitchFamily="66" charset="0"/>
              </a:rPr>
              <a:t>Eat less fatty foods</a:t>
            </a:r>
            <a:endParaRPr lang="en-GB" sz="16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0" name="7-Point Star 9"/>
          <p:cNvSpPr/>
          <p:nvPr/>
        </p:nvSpPr>
        <p:spPr>
          <a:xfrm>
            <a:off x="2843808" y="5478051"/>
            <a:ext cx="1431839" cy="1353009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  <a:latin typeface="Comic Sans MS" pitchFamily="66" charset="0"/>
              </a:rPr>
              <a:t>Help more at home</a:t>
            </a:r>
            <a:endParaRPr lang="en-GB" sz="14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7-Point Star 10"/>
          <p:cNvSpPr/>
          <p:nvPr/>
        </p:nvSpPr>
        <p:spPr>
          <a:xfrm>
            <a:off x="7448212" y="5287148"/>
            <a:ext cx="1656184" cy="157141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 pitchFamily="66" charset="0"/>
              </a:rPr>
              <a:t>Do my home work earlier</a:t>
            </a:r>
            <a:endParaRPr lang="en-GB" sz="16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2" name="7-Point Star 11"/>
          <p:cNvSpPr/>
          <p:nvPr/>
        </p:nvSpPr>
        <p:spPr>
          <a:xfrm>
            <a:off x="4422094" y="5465227"/>
            <a:ext cx="1313991" cy="1325770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 pitchFamily="66" charset="0"/>
              </a:rPr>
              <a:t>Learn the piano.</a:t>
            </a:r>
            <a:endParaRPr lang="en-GB" sz="16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3" name="7-Point Star 12"/>
          <p:cNvSpPr/>
          <p:nvPr/>
        </p:nvSpPr>
        <p:spPr>
          <a:xfrm>
            <a:off x="5744931" y="5290093"/>
            <a:ext cx="1656184" cy="1578418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  <a:latin typeface="Comic Sans MS" pitchFamily="66" charset="0"/>
              </a:rPr>
              <a:t>Become a better swimmer</a:t>
            </a:r>
            <a:endParaRPr lang="en-GB" sz="1400" b="1" dirty="0"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72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116632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To recap…</a:t>
            </a:r>
            <a:endParaRPr lang="en-GB" sz="5400" dirty="0">
              <a:effectLst>
                <a:glow rad="1206500">
                  <a:srgbClr val="FFFF00"/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470" y="3046600"/>
            <a:ext cx="91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effectLst>
                  <a:glow rad="1384300">
                    <a:srgbClr val="CC00CC"/>
                  </a:glow>
                </a:effectLst>
                <a:latin typeface="Comic Sans MS" pitchFamily="66" charset="0"/>
              </a:rPr>
              <a:t>Next  we  </a:t>
            </a:r>
            <a:r>
              <a:rPr lang="en-GB" sz="2800" b="1" dirty="0" smtClean="0">
                <a:effectLst>
                  <a:glow rad="1384300">
                    <a:srgbClr val="CC00CC"/>
                  </a:glow>
                </a:effectLst>
                <a:latin typeface="Comic Sans MS" pitchFamily="66" charset="0"/>
              </a:rPr>
              <a:t>evaluate.</a:t>
            </a:r>
          </a:p>
          <a:p>
            <a:pPr algn="ctr"/>
            <a:r>
              <a:rPr lang="en-GB" dirty="0" smtClean="0">
                <a:effectLst>
                  <a:glow rad="1016000">
                    <a:srgbClr val="CC00CC"/>
                  </a:glow>
                </a:effectLst>
                <a:latin typeface="Comic Sans MS" pitchFamily="66" charset="0"/>
              </a:rPr>
              <a:t>This means comparing the good and the bad things about this year.</a:t>
            </a:r>
          </a:p>
        </p:txBody>
      </p:sp>
      <p:sp>
        <p:nvSpPr>
          <p:cNvPr id="9" name="Rectangle 8"/>
          <p:cNvSpPr/>
          <p:nvPr/>
        </p:nvSpPr>
        <p:spPr>
          <a:xfrm>
            <a:off x="49593" y="1685978"/>
            <a:ext cx="91168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First  we  </a:t>
            </a:r>
            <a:r>
              <a:rPr lang="en-GB" sz="2800" b="1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remember</a:t>
            </a:r>
            <a:r>
              <a:rPr lang="en-GB" sz="2800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.</a:t>
            </a:r>
          </a:p>
          <a:p>
            <a:pPr algn="ctr"/>
            <a:r>
              <a:rPr lang="en-GB" dirty="0" smtClean="0">
                <a:effectLst>
                  <a:glow rad="1206500">
                    <a:srgbClr val="4BED1F"/>
                  </a:glow>
                </a:effectLst>
                <a:latin typeface="Comic Sans MS" pitchFamily="66" charset="0"/>
              </a:rPr>
              <a:t>Think about what has happened to you this year. Any experiences which are particularly memorable?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318" y="4000708"/>
            <a:ext cx="911682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Next  we  </a:t>
            </a:r>
            <a:r>
              <a:rPr lang="en-GB" sz="2800" b="1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analyse.</a:t>
            </a:r>
          </a:p>
          <a:p>
            <a:pPr algn="ctr"/>
            <a:r>
              <a:rPr lang="en-GB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This means thinking about what we could have done differently.</a:t>
            </a:r>
          </a:p>
          <a:p>
            <a:pPr algn="ctr"/>
            <a:r>
              <a:rPr lang="en-GB" dirty="0" smtClean="0">
                <a:effectLst>
                  <a:glow rad="723900">
                    <a:schemeClr val="accent5">
                      <a:satMod val="175000"/>
                    </a:schemeClr>
                  </a:glow>
                </a:effectLst>
                <a:latin typeface="Comic Sans MS" pitchFamily="66" charset="0"/>
              </a:rPr>
              <a:t>Are there any situations or events you would change?  Why? How would  you change them?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18" y="5354925"/>
            <a:ext cx="9116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Finally, we  make an </a:t>
            </a:r>
            <a:r>
              <a:rPr lang="en-GB" sz="2800" b="1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action plan.</a:t>
            </a:r>
          </a:p>
          <a:p>
            <a:pPr algn="ctr"/>
            <a:r>
              <a:rPr lang="en-GB" dirty="0" smtClean="0">
                <a:effectLst>
                  <a:glow rad="723900">
                    <a:schemeClr val="bg1"/>
                  </a:glow>
                </a:effectLst>
                <a:latin typeface="Comic Sans MS" pitchFamily="66" charset="0"/>
              </a:rPr>
              <a:t>This means deciding what to do differently next time,  your New Year’s resolution. This could be starting something new, or improving on something in your life already.</a:t>
            </a:r>
          </a:p>
          <a:p>
            <a:pPr algn="ctr"/>
            <a:endParaRPr lang="en-GB" dirty="0" smtClean="0">
              <a:effectLst>
                <a:glow rad="723900">
                  <a:schemeClr val="bg1"/>
                </a:glo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90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55576" y="872462"/>
            <a:ext cx="7772400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600" b="1" dirty="0" smtClean="0">
                <a:effectLst>
                  <a:glow rad="1206500">
                    <a:srgbClr val="FFFF00"/>
                  </a:glow>
                </a:effectLst>
                <a:latin typeface="Curlz MT" pitchFamily="82" charset="0"/>
              </a:rPr>
              <a:t>Good Luck!</a:t>
            </a:r>
            <a:endParaRPr lang="en-GB" sz="16600" b="1" dirty="0">
              <a:effectLst>
                <a:glow rad="1206500">
                  <a:srgbClr val="FFFF00"/>
                </a:glow>
              </a:effectLst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92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366</Words>
  <Application>Microsoft Office PowerPoint</Application>
  <PresentationFormat>On-screen Show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Curlz MT</vt:lpstr>
      <vt:lpstr>Office Theme</vt:lpstr>
      <vt:lpstr>My  New Year’s Resolution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 New Year’s Resolution</dc:title>
  <dc:creator>user</dc:creator>
  <cp:lastModifiedBy>Sam Hakner</cp:lastModifiedBy>
  <cp:revision>12</cp:revision>
  <dcterms:created xsi:type="dcterms:W3CDTF">2012-12-13T11:15:08Z</dcterms:created>
  <dcterms:modified xsi:type="dcterms:W3CDTF">2021-01-18T12:37:29Z</dcterms:modified>
</cp:coreProperties>
</file>